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rimo" panose="020B0604020202020204" charset="0"/>
      <p:regular r:id="rId13"/>
    </p:embeddedFont>
    <p:embeddedFont>
      <p:font typeface="Mongolian Baiti" panose="03000500000000000000" pitchFamily="66" charset="0"/>
      <p:regular r:id="rId14"/>
    </p:embeddedFont>
    <p:embeddedFont>
      <p:font typeface="Outfit Extra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780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The Role of Technology in Healthcare</a:t>
            </a:r>
            <a:endParaRPr lang="en-US" sz="4450" dirty="0">
              <a:latin typeface="Mongolian Baiti" panose="03000500000000000000" pitchFamily="66" charset="0"/>
              <a:cs typeface="Mongolian Baiti" panose="03000500000000000000" pitchFamily="66" charset="0"/>
            </a:endParaRPr>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Technology is transforming the healthcare industry, improving patient outcomes, enhancing operational efficiency, and expanding access to medical services. This presentation explores the digital innovations shaping the future of healthcare.</a:t>
            </a:r>
            <a:endParaRPr lang="en-US" sz="1750" dirty="0"/>
          </a:p>
        </p:txBody>
      </p:sp>
      <p:sp>
        <p:nvSpPr>
          <p:cNvPr id="5" name="Shape 2"/>
          <p:cNvSpPr/>
          <p:nvPr/>
        </p:nvSpPr>
        <p:spPr>
          <a:xfrm>
            <a:off x="793790" y="5665470"/>
            <a:ext cx="362903" cy="362903"/>
          </a:xfrm>
          <a:prstGeom prst="roundRect">
            <a:avLst>
              <a:gd name="adj" fmla="val 25194296"/>
            </a:avLst>
          </a:prstGeom>
          <a:noFill/>
          <a:ln w="7620">
            <a:solidFill>
              <a:srgbClr val="FFFFFF"/>
            </a:solidFill>
            <a:prstDash val="solid"/>
          </a:ln>
        </p:spPr>
      </p:sp>
      <p:sp>
        <p:nvSpPr>
          <p:cNvPr id="7" name="Text 3"/>
          <p:cNvSpPr/>
          <p:nvPr/>
        </p:nvSpPr>
        <p:spPr>
          <a:xfrm>
            <a:off x="1270039" y="5648563"/>
            <a:ext cx="2744399" cy="396835"/>
          </a:xfrm>
          <a:prstGeom prst="rect">
            <a:avLst/>
          </a:prstGeom>
          <a:noFill/>
          <a:ln/>
        </p:spPr>
        <p:txBody>
          <a:bodyPr wrap="none" lIns="0" tIns="0" rIns="0" bIns="0" rtlCol="0" anchor="t"/>
          <a:lstStyle/>
          <a:p>
            <a:pPr marL="0" indent="0" algn="l">
              <a:lnSpc>
                <a:spcPts val="3100"/>
              </a:lnSpc>
              <a:buNone/>
            </a:pPr>
            <a:r>
              <a:rPr lang="en-US" sz="2200" b="1" dirty="0">
                <a:solidFill>
                  <a:srgbClr val="2A2742"/>
                </a:solidFill>
                <a:latin typeface="Arimo Bold" pitchFamily="34" charset="0"/>
                <a:ea typeface="Arimo Bold" pitchFamily="34" charset="-122"/>
                <a:cs typeface="Arimo Bold" pitchFamily="34" charset="-120"/>
              </a:rPr>
              <a:t>~~~by Mibin Benny</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09204"/>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Conclusion: The Future of Tech-Enabled Healthcare</a:t>
            </a:r>
            <a:endParaRPr lang="en-US" sz="4450" dirty="0">
              <a:latin typeface="Mongolian Baiti" panose="03000500000000000000" pitchFamily="66" charset="0"/>
              <a:cs typeface="Mongolian Baiti" panose="03000500000000000000" pitchFamily="66" charset="0"/>
            </a:endParaRPr>
          </a:p>
        </p:txBody>
      </p:sp>
      <p:sp>
        <p:nvSpPr>
          <p:cNvPr id="4" name="Text 1"/>
          <p:cNvSpPr/>
          <p:nvPr/>
        </p:nvSpPr>
        <p:spPr>
          <a:xfrm>
            <a:off x="793790" y="5866924"/>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As technological innovations continue to disrupt the healthcare industry, the future promises more personalized, efficient, and accessible medical care. By embracing these advancements, we can transform the patient experience and improve health outcomes for all.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3807"/>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Introduction: The Digital Transformation of Healthcare</a:t>
            </a:r>
            <a:endParaRPr lang="en-US" sz="4450" dirty="0">
              <a:latin typeface="Mongolian Baiti" panose="03000500000000000000" pitchFamily="66" charset="0"/>
              <a:cs typeface="Mongolian Baiti" panose="03000500000000000000" pitchFamily="66" charset="0"/>
            </a:endParaRPr>
          </a:p>
        </p:txBody>
      </p:sp>
      <p:sp>
        <p:nvSpPr>
          <p:cNvPr id="4" name="Shape 1"/>
          <p:cNvSpPr/>
          <p:nvPr/>
        </p:nvSpPr>
        <p:spPr>
          <a:xfrm>
            <a:off x="793790" y="3655457"/>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3740468"/>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365545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Patient-Centric Care</a:t>
            </a:r>
            <a:endParaRPr lang="en-US" sz="2200" dirty="0"/>
          </a:p>
        </p:txBody>
      </p:sp>
      <p:sp>
        <p:nvSpPr>
          <p:cNvPr id="7" name="Text 4"/>
          <p:cNvSpPr/>
          <p:nvPr/>
        </p:nvSpPr>
        <p:spPr>
          <a:xfrm>
            <a:off x="1530906" y="414587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Technology empowers patients to take a more active role in managing their health.</a:t>
            </a:r>
            <a:endParaRPr lang="en-US" sz="1750" dirty="0"/>
          </a:p>
        </p:txBody>
      </p:sp>
      <p:sp>
        <p:nvSpPr>
          <p:cNvPr id="8" name="Shape 5"/>
          <p:cNvSpPr/>
          <p:nvPr/>
        </p:nvSpPr>
        <p:spPr>
          <a:xfrm>
            <a:off x="4685467" y="3655457"/>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4842629" y="3740468"/>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422583" y="365545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Improved Outcomes</a:t>
            </a:r>
            <a:endParaRPr lang="en-US" sz="2200" dirty="0"/>
          </a:p>
        </p:txBody>
      </p:sp>
      <p:sp>
        <p:nvSpPr>
          <p:cNvPr id="11" name="Text 8"/>
          <p:cNvSpPr/>
          <p:nvPr/>
        </p:nvSpPr>
        <p:spPr>
          <a:xfrm>
            <a:off x="5422583" y="414587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Innovative tools enable earlier diagnosis, personalized treatment plans, and better monitoring.</a:t>
            </a:r>
            <a:endParaRPr lang="en-US" sz="1750" dirty="0"/>
          </a:p>
        </p:txBody>
      </p:sp>
      <p:sp>
        <p:nvSpPr>
          <p:cNvPr id="12" name="Shape 9"/>
          <p:cNvSpPr/>
          <p:nvPr/>
        </p:nvSpPr>
        <p:spPr>
          <a:xfrm>
            <a:off x="793790" y="6079450"/>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952143" y="6164461"/>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530906" y="607945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Enhanced Efficiency</a:t>
            </a:r>
            <a:endParaRPr lang="en-US" sz="2200" dirty="0"/>
          </a:p>
        </p:txBody>
      </p:sp>
      <p:sp>
        <p:nvSpPr>
          <p:cNvPr id="15" name="Text 12"/>
          <p:cNvSpPr/>
          <p:nvPr/>
        </p:nvSpPr>
        <p:spPr>
          <a:xfrm>
            <a:off x="1530906" y="6569869"/>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Automation and data analytics streamline workflows, reduce errors, and lower costs.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11159252"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Telehealth and Remote Patient Monitoring</a:t>
            </a:r>
            <a:endParaRPr lang="en-US" sz="4450" dirty="0">
              <a:latin typeface="Mongolian Baiti" panose="03000500000000000000" pitchFamily="66" charset="0"/>
              <a:cs typeface="Mongolian Baiti" panose="03000500000000000000" pitchFamily="66" charset="0"/>
            </a:endParaRPr>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Telehealth</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Video consultations allow patients to access healthcare services remotely, improving accessibility.</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Remote Monitoring</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Wearable devices and home-based sensors track patient data, enabling proactive care.</a:t>
            </a:r>
            <a:endParaRPr lang="en-US" sz="1750" dirty="0"/>
          </a:p>
        </p:txBody>
      </p:sp>
      <p:sp>
        <p:nvSpPr>
          <p:cNvPr id="7" name="Text 5"/>
          <p:cNvSpPr/>
          <p:nvPr/>
        </p:nvSpPr>
        <p:spPr>
          <a:xfrm>
            <a:off x="9872067" y="3815715"/>
            <a:ext cx="3943112"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Chronic Disease Management</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Remote technologies help patients manage conditions like diabetes, heart disease, and COPD.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5569" y="1088469"/>
            <a:ext cx="7652861" cy="1331357"/>
          </a:xfrm>
          <a:prstGeom prst="rect">
            <a:avLst/>
          </a:prstGeom>
          <a:noFill/>
          <a:ln/>
        </p:spPr>
        <p:txBody>
          <a:bodyPr wrap="square" lIns="0" tIns="0" rIns="0" bIns="0" rtlCol="0" anchor="t"/>
          <a:lstStyle/>
          <a:p>
            <a:pPr marL="0" indent="0">
              <a:lnSpc>
                <a:spcPts val="5200"/>
              </a:lnSpc>
              <a:buNone/>
            </a:pPr>
            <a:r>
              <a:rPr lang="en-US" sz="4150" b="1" dirty="0">
                <a:solidFill>
                  <a:srgbClr val="231971"/>
                </a:solidFill>
                <a:latin typeface="Outfit Extra Bold" pitchFamily="34" charset="0"/>
                <a:ea typeface="Outfit Extra Bold" pitchFamily="34" charset="-122"/>
                <a:cs typeface="Outfit Extra Bold" pitchFamily="34" charset="-120"/>
              </a:rPr>
              <a:t>Artificial Intelligence in Diagnosis and Treatment</a:t>
            </a:r>
            <a:endParaRPr lang="en-US" sz="4150" dirty="0"/>
          </a:p>
        </p:txBody>
      </p:sp>
      <p:sp>
        <p:nvSpPr>
          <p:cNvPr id="4" name="Shape 1"/>
          <p:cNvSpPr/>
          <p:nvPr/>
        </p:nvSpPr>
        <p:spPr>
          <a:xfrm>
            <a:off x="745569" y="2739271"/>
            <a:ext cx="3719989" cy="1924050"/>
          </a:xfrm>
          <a:prstGeom prst="roundRect">
            <a:avLst>
              <a:gd name="adj" fmla="val 4650"/>
            </a:avLst>
          </a:prstGeom>
          <a:solidFill>
            <a:srgbClr val="E9E6FA"/>
          </a:solidFill>
          <a:ln w="7620">
            <a:solidFill>
              <a:srgbClr val="BDB8DF"/>
            </a:solidFill>
            <a:prstDash val="solid"/>
          </a:ln>
        </p:spPr>
      </p:sp>
      <p:sp>
        <p:nvSpPr>
          <p:cNvPr id="5" name="Text 2"/>
          <p:cNvSpPr/>
          <p:nvPr/>
        </p:nvSpPr>
        <p:spPr>
          <a:xfrm>
            <a:off x="966192" y="2959894"/>
            <a:ext cx="2662714" cy="332780"/>
          </a:xfrm>
          <a:prstGeom prst="rect">
            <a:avLst/>
          </a:prstGeom>
          <a:noFill/>
          <a:ln/>
        </p:spPr>
        <p:txBody>
          <a:bodyPr wrap="none" lIns="0" tIns="0" rIns="0" bIns="0" rtlCol="0" anchor="t"/>
          <a:lstStyle/>
          <a:p>
            <a:pPr marL="0" indent="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Early Detection</a:t>
            </a:r>
            <a:endParaRPr lang="en-US" sz="2050" dirty="0"/>
          </a:p>
        </p:txBody>
      </p:sp>
      <p:sp>
        <p:nvSpPr>
          <p:cNvPr id="6" name="Text 3"/>
          <p:cNvSpPr/>
          <p:nvPr/>
        </p:nvSpPr>
        <p:spPr>
          <a:xfrm>
            <a:off x="966192" y="3420428"/>
            <a:ext cx="3278743" cy="1022271"/>
          </a:xfrm>
          <a:prstGeom prst="rect">
            <a:avLst/>
          </a:prstGeom>
          <a:noFill/>
          <a:ln/>
        </p:spPr>
        <p:txBody>
          <a:bodyPr wrap="squar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AI algorithms can identify signs of disease in medical images with high accuracy.</a:t>
            </a:r>
            <a:endParaRPr lang="en-US" sz="1650" dirty="0"/>
          </a:p>
        </p:txBody>
      </p:sp>
      <p:sp>
        <p:nvSpPr>
          <p:cNvPr id="7" name="Shape 4"/>
          <p:cNvSpPr/>
          <p:nvPr/>
        </p:nvSpPr>
        <p:spPr>
          <a:xfrm>
            <a:off x="4678561" y="2739271"/>
            <a:ext cx="3719989" cy="1924050"/>
          </a:xfrm>
          <a:prstGeom prst="roundRect">
            <a:avLst>
              <a:gd name="adj" fmla="val 4650"/>
            </a:avLst>
          </a:prstGeom>
          <a:solidFill>
            <a:srgbClr val="E9E6FA"/>
          </a:solidFill>
          <a:ln w="7620">
            <a:solidFill>
              <a:srgbClr val="BDB8DF"/>
            </a:solidFill>
            <a:prstDash val="solid"/>
          </a:ln>
        </p:spPr>
      </p:sp>
      <p:sp>
        <p:nvSpPr>
          <p:cNvPr id="8" name="Text 5"/>
          <p:cNvSpPr/>
          <p:nvPr/>
        </p:nvSpPr>
        <p:spPr>
          <a:xfrm>
            <a:off x="4899184" y="2959894"/>
            <a:ext cx="3095149" cy="332780"/>
          </a:xfrm>
          <a:prstGeom prst="rect">
            <a:avLst/>
          </a:prstGeom>
          <a:noFill/>
          <a:ln/>
        </p:spPr>
        <p:txBody>
          <a:bodyPr wrap="none" lIns="0" tIns="0" rIns="0" bIns="0" rtlCol="0" anchor="t"/>
          <a:lstStyle/>
          <a:p>
            <a:pPr marL="0" indent="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Personalized Treatments</a:t>
            </a:r>
            <a:endParaRPr lang="en-US" sz="2050" dirty="0"/>
          </a:p>
        </p:txBody>
      </p:sp>
      <p:sp>
        <p:nvSpPr>
          <p:cNvPr id="9" name="Text 6"/>
          <p:cNvSpPr/>
          <p:nvPr/>
        </p:nvSpPr>
        <p:spPr>
          <a:xfrm>
            <a:off x="4899184" y="3420428"/>
            <a:ext cx="3278743" cy="1022271"/>
          </a:xfrm>
          <a:prstGeom prst="rect">
            <a:avLst/>
          </a:prstGeom>
          <a:noFill/>
          <a:ln/>
        </p:spPr>
        <p:txBody>
          <a:bodyPr wrap="squar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AI systems analyze patient data to recommend tailored therapies and medication dosages.</a:t>
            </a:r>
            <a:endParaRPr lang="en-US" sz="1650" dirty="0"/>
          </a:p>
        </p:txBody>
      </p:sp>
      <p:sp>
        <p:nvSpPr>
          <p:cNvPr id="10" name="Shape 7"/>
          <p:cNvSpPr/>
          <p:nvPr/>
        </p:nvSpPr>
        <p:spPr>
          <a:xfrm>
            <a:off x="745569" y="4876324"/>
            <a:ext cx="3719989" cy="2264807"/>
          </a:xfrm>
          <a:prstGeom prst="roundRect">
            <a:avLst>
              <a:gd name="adj" fmla="val 3950"/>
            </a:avLst>
          </a:prstGeom>
          <a:solidFill>
            <a:srgbClr val="E9E6FA"/>
          </a:solidFill>
          <a:ln w="7620">
            <a:solidFill>
              <a:srgbClr val="BDB8DF"/>
            </a:solidFill>
            <a:prstDash val="solid"/>
          </a:ln>
        </p:spPr>
      </p:sp>
      <p:sp>
        <p:nvSpPr>
          <p:cNvPr id="11" name="Text 8"/>
          <p:cNvSpPr/>
          <p:nvPr/>
        </p:nvSpPr>
        <p:spPr>
          <a:xfrm>
            <a:off x="966192" y="5096947"/>
            <a:ext cx="3095387" cy="332780"/>
          </a:xfrm>
          <a:prstGeom prst="rect">
            <a:avLst/>
          </a:prstGeom>
          <a:noFill/>
          <a:ln/>
        </p:spPr>
        <p:txBody>
          <a:bodyPr wrap="none" lIns="0" tIns="0" rIns="0" bIns="0" rtlCol="0" anchor="t"/>
          <a:lstStyle/>
          <a:p>
            <a:pPr marL="0" indent="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Clinical Decision Support</a:t>
            </a:r>
            <a:endParaRPr lang="en-US" sz="2050" dirty="0"/>
          </a:p>
        </p:txBody>
      </p:sp>
      <p:sp>
        <p:nvSpPr>
          <p:cNvPr id="12" name="Text 9"/>
          <p:cNvSpPr/>
          <p:nvPr/>
        </p:nvSpPr>
        <p:spPr>
          <a:xfrm>
            <a:off x="966192" y="5557480"/>
            <a:ext cx="3278743" cy="1022271"/>
          </a:xfrm>
          <a:prstGeom prst="rect">
            <a:avLst/>
          </a:prstGeom>
          <a:noFill/>
          <a:ln/>
        </p:spPr>
        <p:txBody>
          <a:bodyPr wrap="squar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AI-powered tools assist healthcare providers in making informed, evidence-based decisions.</a:t>
            </a:r>
            <a:endParaRPr lang="en-US" sz="1650" dirty="0"/>
          </a:p>
        </p:txBody>
      </p:sp>
      <p:sp>
        <p:nvSpPr>
          <p:cNvPr id="13" name="Shape 10"/>
          <p:cNvSpPr/>
          <p:nvPr/>
        </p:nvSpPr>
        <p:spPr>
          <a:xfrm>
            <a:off x="4678561" y="4876324"/>
            <a:ext cx="3719989" cy="2264807"/>
          </a:xfrm>
          <a:prstGeom prst="roundRect">
            <a:avLst>
              <a:gd name="adj" fmla="val 3950"/>
            </a:avLst>
          </a:prstGeom>
          <a:solidFill>
            <a:srgbClr val="E9E6FA"/>
          </a:solidFill>
          <a:ln w="7620">
            <a:solidFill>
              <a:srgbClr val="BDB8DF"/>
            </a:solidFill>
            <a:prstDash val="solid"/>
          </a:ln>
        </p:spPr>
      </p:sp>
      <p:sp>
        <p:nvSpPr>
          <p:cNvPr id="14" name="Text 11"/>
          <p:cNvSpPr/>
          <p:nvPr/>
        </p:nvSpPr>
        <p:spPr>
          <a:xfrm>
            <a:off x="4899184" y="5096947"/>
            <a:ext cx="2662714" cy="332780"/>
          </a:xfrm>
          <a:prstGeom prst="rect">
            <a:avLst/>
          </a:prstGeom>
          <a:noFill/>
          <a:ln/>
        </p:spPr>
        <p:txBody>
          <a:bodyPr wrap="none" lIns="0" tIns="0" rIns="0" bIns="0" rtlCol="0" anchor="t"/>
          <a:lstStyle/>
          <a:p>
            <a:pPr marL="0" indent="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Predictive Analytics</a:t>
            </a:r>
            <a:endParaRPr lang="en-US" sz="2050" dirty="0"/>
          </a:p>
        </p:txBody>
      </p:sp>
      <p:sp>
        <p:nvSpPr>
          <p:cNvPr id="15" name="Text 12"/>
          <p:cNvSpPr/>
          <p:nvPr/>
        </p:nvSpPr>
        <p:spPr>
          <a:xfrm>
            <a:off x="4899184" y="5557480"/>
            <a:ext cx="3278743" cy="1363028"/>
          </a:xfrm>
          <a:prstGeom prst="rect">
            <a:avLst/>
          </a:prstGeom>
          <a:noFill/>
          <a:ln/>
        </p:spPr>
        <p:txBody>
          <a:bodyPr wrap="squar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AI models forecast patient outcomes and identify high-risk individuals to inform preventive care.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0902" y="610433"/>
            <a:ext cx="7594997" cy="1383030"/>
          </a:xfrm>
          <a:prstGeom prst="rect">
            <a:avLst/>
          </a:prstGeom>
          <a:noFill/>
          <a:ln/>
        </p:spPr>
        <p:txBody>
          <a:bodyPr wrap="square" lIns="0" tIns="0" rIns="0" bIns="0" rtlCol="0" anchor="t"/>
          <a:lstStyle/>
          <a:p>
            <a:pPr marL="0" indent="0">
              <a:lnSpc>
                <a:spcPts val="5400"/>
              </a:lnSpc>
              <a:buNone/>
            </a:pPr>
            <a:r>
              <a:rPr lang="en-US" sz="4350" b="1" dirty="0">
                <a:solidFill>
                  <a:srgbClr val="231971"/>
                </a:solidFill>
                <a:latin typeface="Mongolian Baiti" panose="03000500000000000000" pitchFamily="66" charset="0"/>
                <a:ea typeface="Outfit Extra Bold" pitchFamily="34" charset="-122"/>
                <a:cs typeface="Mongolian Baiti" panose="03000500000000000000" pitchFamily="66" charset="0"/>
              </a:rPr>
              <a:t>Wearable Devices for Continuous Health Tracking</a:t>
            </a:r>
            <a:endParaRPr lang="en-US" sz="4350" dirty="0">
              <a:latin typeface="Mongolian Baiti" panose="03000500000000000000" pitchFamily="66" charset="0"/>
              <a:cs typeface="Mongolian Baiti" panose="03000500000000000000" pitchFamily="66" charset="0"/>
            </a:endParaRPr>
          </a:p>
        </p:txBody>
      </p:sp>
      <p:pic>
        <p:nvPicPr>
          <p:cNvPr id="4" name="Image 1" descr="preencoded.png"/>
          <p:cNvPicPr>
            <a:picLocks noChangeAspect="1"/>
          </p:cNvPicPr>
          <p:nvPr/>
        </p:nvPicPr>
        <p:blipFill>
          <a:blip r:embed="rId4"/>
          <a:stretch>
            <a:fillRect/>
          </a:stretch>
        </p:blipFill>
        <p:spPr>
          <a:xfrm>
            <a:off x="6260902" y="2325291"/>
            <a:ext cx="553164" cy="553164"/>
          </a:xfrm>
          <a:prstGeom prst="rect">
            <a:avLst/>
          </a:prstGeom>
        </p:spPr>
      </p:pic>
      <p:sp>
        <p:nvSpPr>
          <p:cNvPr id="5" name="Text 1"/>
          <p:cNvSpPr/>
          <p:nvPr/>
        </p:nvSpPr>
        <p:spPr>
          <a:xfrm>
            <a:off x="6260902" y="3099673"/>
            <a:ext cx="2900601"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Heart Rate Monitoring</a:t>
            </a:r>
            <a:endParaRPr lang="en-US" sz="2150" dirty="0"/>
          </a:p>
        </p:txBody>
      </p:sp>
      <p:sp>
        <p:nvSpPr>
          <p:cNvPr id="6" name="Text 2"/>
          <p:cNvSpPr/>
          <p:nvPr/>
        </p:nvSpPr>
        <p:spPr>
          <a:xfrm>
            <a:off x="6260902" y="3578066"/>
            <a:ext cx="3631525" cy="1062276"/>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Wearables track heart rate to detect irregularities and monitor cardiovascular health.</a:t>
            </a:r>
            <a:endParaRPr lang="en-US" sz="1700" dirty="0"/>
          </a:p>
        </p:txBody>
      </p:sp>
      <p:pic>
        <p:nvPicPr>
          <p:cNvPr id="7" name="Image 2" descr="preencoded.png"/>
          <p:cNvPicPr>
            <a:picLocks noChangeAspect="1"/>
          </p:cNvPicPr>
          <p:nvPr/>
        </p:nvPicPr>
        <p:blipFill>
          <a:blip r:embed="rId5"/>
          <a:stretch>
            <a:fillRect/>
          </a:stretch>
        </p:blipFill>
        <p:spPr>
          <a:xfrm>
            <a:off x="10224254" y="2325291"/>
            <a:ext cx="553164" cy="553164"/>
          </a:xfrm>
          <a:prstGeom prst="rect">
            <a:avLst/>
          </a:prstGeom>
        </p:spPr>
      </p:pic>
      <p:sp>
        <p:nvSpPr>
          <p:cNvPr id="8" name="Text 3"/>
          <p:cNvSpPr/>
          <p:nvPr/>
        </p:nvSpPr>
        <p:spPr>
          <a:xfrm>
            <a:off x="10224254" y="3099673"/>
            <a:ext cx="2766179"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Sleep Tracking</a:t>
            </a:r>
            <a:endParaRPr lang="en-US" sz="2150" dirty="0"/>
          </a:p>
        </p:txBody>
      </p:sp>
      <p:sp>
        <p:nvSpPr>
          <p:cNvPr id="9" name="Text 4"/>
          <p:cNvSpPr/>
          <p:nvPr/>
        </p:nvSpPr>
        <p:spPr>
          <a:xfrm>
            <a:off x="10224254" y="3578066"/>
            <a:ext cx="3631644" cy="1062276"/>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Wearable sensors analyze sleep patterns to identify issues and recommend improvements.</a:t>
            </a:r>
            <a:endParaRPr lang="en-US" sz="1700" dirty="0"/>
          </a:p>
        </p:txBody>
      </p:sp>
      <p:pic>
        <p:nvPicPr>
          <p:cNvPr id="10" name="Image 3" descr="preencoded.png"/>
          <p:cNvPicPr>
            <a:picLocks noChangeAspect="1"/>
          </p:cNvPicPr>
          <p:nvPr/>
        </p:nvPicPr>
        <p:blipFill>
          <a:blip r:embed="rId6"/>
          <a:stretch>
            <a:fillRect/>
          </a:stretch>
        </p:blipFill>
        <p:spPr>
          <a:xfrm>
            <a:off x="6260902" y="5304115"/>
            <a:ext cx="553164" cy="553164"/>
          </a:xfrm>
          <a:prstGeom prst="rect">
            <a:avLst/>
          </a:prstGeom>
        </p:spPr>
      </p:pic>
      <p:sp>
        <p:nvSpPr>
          <p:cNvPr id="11" name="Text 5"/>
          <p:cNvSpPr/>
          <p:nvPr/>
        </p:nvSpPr>
        <p:spPr>
          <a:xfrm>
            <a:off x="6260902" y="6078498"/>
            <a:ext cx="2766179"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Activity Tracking</a:t>
            </a:r>
            <a:endParaRPr lang="en-US" sz="2150" dirty="0"/>
          </a:p>
        </p:txBody>
      </p:sp>
      <p:sp>
        <p:nvSpPr>
          <p:cNvPr id="12" name="Text 6"/>
          <p:cNvSpPr/>
          <p:nvPr/>
        </p:nvSpPr>
        <p:spPr>
          <a:xfrm>
            <a:off x="6260902" y="6556891"/>
            <a:ext cx="3631525" cy="1062276"/>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Wearables measure physical activity, calories burned, and other fitness metrics.</a:t>
            </a:r>
            <a:endParaRPr lang="en-US" sz="1700" dirty="0"/>
          </a:p>
        </p:txBody>
      </p:sp>
      <p:pic>
        <p:nvPicPr>
          <p:cNvPr id="13" name="Image 4" descr="preencoded.png"/>
          <p:cNvPicPr>
            <a:picLocks noChangeAspect="1"/>
          </p:cNvPicPr>
          <p:nvPr/>
        </p:nvPicPr>
        <p:blipFill>
          <a:blip r:embed="rId7"/>
          <a:stretch>
            <a:fillRect/>
          </a:stretch>
        </p:blipFill>
        <p:spPr>
          <a:xfrm>
            <a:off x="10224254" y="5304115"/>
            <a:ext cx="553164" cy="553164"/>
          </a:xfrm>
          <a:prstGeom prst="rect">
            <a:avLst/>
          </a:prstGeom>
        </p:spPr>
      </p:pic>
      <p:sp>
        <p:nvSpPr>
          <p:cNvPr id="14" name="Text 7"/>
          <p:cNvSpPr/>
          <p:nvPr/>
        </p:nvSpPr>
        <p:spPr>
          <a:xfrm>
            <a:off x="10224254" y="6078498"/>
            <a:ext cx="3268980" cy="34563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Blood Oxygen Monitoring</a:t>
            </a:r>
            <a:endParaRPr lang="en-US" sz="2150" dirty="0"/>
          </a:p>
        </p:txBody>
      </p:sp>
      <p:sp>
        <p:nvSpPr>
          <p:cNvPr id="15" name="Text 8"/>
          <p:cNvSpPr/>
          <p:nvPr/>
        </p:nvSpPr>
        <p:spPr>
          <a:xfrm>
            <a:off x="10224254" y="6556891"/>
            <a:ext cx="3631644" cy="1062276"/>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Wearable devices can detect changes in blood oxygen levels, a critical health indicator.</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b="1" dirty="0">
                <a:solidFill>
                  <a:srgbClr val="231971"/>
                </a:solidFill>
                <a:latin typeface="Mongolian Baiti" panose="03000500000000000000" pitchFamily="66" charset="0"/>
                <a:ea typeface="Outfit Extra Bold" pitchFamily="34" charset="-122"/>
                <a:cs typeface="Mongolian Baiti" panose="03000500000000000000" pitchFamily="66" charset="0"/>
              </a:rPr>
              <a:t>Electronic Health Records and Data Analytics</a:t>
            </a:r>
            <a:endParaRPr lang="en-US" sz="4300" dirty="0">
              <a:latin typeface="Mongolian Baiti" panose="03000500000000000000" pitchFamily="66" charset="0"/>
              <a:cs typeface="Mongolian Baiti" panose="03000500000000000000" pitchFamily="66" charset="0"/>
            </a:endParaRPr>
          </a:p>
        </p:txBody>
      </p:sp>
      <p:sp>
        <p:nvSpPr>
          <p:cNvPr id="4" name="Shape 1"/>
          <p:cNvSpPr/>
          <p:nvPr/>
        </p:nvSpPr>
        <p:spPr>
          <a:xfrm>
            <a:off x="1087041" y="2314932"/>
            <a:ext cx="30480" cy="5309949"/>
          </a:xfrm>
          <a:prstGeom prst="roundRect">
            <a:avLst>
              <a:gd name="adj" fmla="val 303837"/>
            </a:avLst>
          </a:prstGeom>
          <a:solidFill>
            <a:srgbClr val="BDB8DF"/>
          </a:solidFill>
          <a:ln/>
        </p:spPr>
      </p:sp>
      <p:sp>
        <p:nvSpPr>
          <p:cNvPr id="5" name="Shape 2"/>
          <p:cNvSpPr/>
          <p:nvPr/>
        </p:nvSpPr>
        <p:spPr>
          <a:xfrm>
            <a:off x="1319808" y="2795707"/>
            <a:ext cx="771644" cy="30480"/>
          </a:xfrm>
          <a:prstGeom prst="roundRect">
            <a:avLst>
              <a:gd name="adj" fmla="val 303837"/>
            </a:avLst>
          </a:prstGeom>
          <a:solidFill>
            <a:srgbClr val="BDB8DF"/>
          </a:solidFill>
          <a:ln/>
        </p:spPr>
      </p:sp>
      <p:sp>
        <p:nvSpPr>
          <p:cNvPr id="6" name="Shape 3"/>
          <p:cNvSpPr/>
          <p:nvPr/>
        </p:nvSpPr>
        <p:spPr>
          <a:xfrm>
            <a:off x="854273" y="2562939"/>
            <a:ext cx="496014" cy="496014"/>
          </a:xfrm>
          <a:prstGeom prst="roundRect">
            <a:avLst>
              <a:gd name="adj" fmla="val 18671"/>
            </a:avLst>
          </a:prstGeom>
          <a:solidFill>
            <a:srgbClr val="E9E6FA"/>
          </a:solidFill>
          <a:ln w="7620">
            <a:solidFill>
              <a:srgbClr val="BDB8DF"/>
            </a:solidFill>
            <a:prstDash val="solid"/>
          </a:ln>
        </p:spPr>
      </p:sp>
      <p:sp>
        <p:nvSpPr>
          <p:cNvPr id="7" name="Text 4"/>
          <p:cNvSpPr/>
          <p:nvPr/>
        </p:nvSpPr>
        <p:spPr>
          <a:xfrm>
            <a:off x="1037749" y="2645569"/>
            <a:ext cx="129064" cy="330756"/>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1</a:t>
            </a:r>
            <a:endParaRPr lang="en-US" sz="26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Data Centralization</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Electronic health records (EHRs) consolidate patient data from various sources.</a:t>
            </a:r>
            <a:endParaRPr lang="en-US" sz="1700" dirty="0"/>
          </a:p>
        </p:txBody>
      </p:sp>
      <p:sp>
        <p:nvSpPr>
          <p:cNvPr id="10" name="Shape 7"/>
          <p:cNvSpPr/>
          <p:nvPr/>
        </p:nvSpPr>
        <p:spPr>
          <a:xfrm>
            <a:off x="1319808" y="4639151"/>
            <a:ext cx="771644" cy="30480"/>
          </a:xfrm>
          <a:prstGeom prst="roundRect">
            <a:avLst>
              <a:gd name="adj" fmla="val 303837"/>
            </a:avLst>
          </a:prstGeom>
          <a:solidFill>
            <a:srgbClr val="BDB8DF"/>
          </a:solidFill>
          <a:ln/>
        </p:spPr>
      </p:sp>
      <p:sp>
        <p:nvSpPr>
          <p:cNvPr id="11" name="Shape 8"/>
          <p:cNvSpPr/>
          <p:nvPr/>
        </p:nvSpPr>
        <p:spPr>
          <a:xfrm>
            <a:off x="854273" y="4406384"/>
            <a:ext cx="496014" cy="496014"/>
          </a:xfrm>
          <a:prstGeom prst="roundRect">
            <a:avLst>
              <a:gd name="adj" fmla="val 18671"/>
            </a:avLst>
          </a:prstGeom>
          <a:solidFill>
            <a:srgbClr val="E9E6FA"/>
          </a:solidFill>
          <a:ln w="7620">
            <a:solidFill>
              <a:srgbClr val="BDB8DF"/>
            </a:solidFill>
            <a:prstDash val="solid"/>
          </a:ln>
        </p:spPr>
      </p:sp>
      <p:sp>
        <p:nvSpPr>
          <p:cNvPr id="12" name="Text 9"/>
          <p:cNvSpPr/>
          <p:nvPr/>
        </p:nvSpPr>
        <p:spPr>
          <a:xfrm>
            <a:off x="1007031" y="4489013"/>
            <a:ext cx="190500" cy="330756"/>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2</a:t>
            </a:r>
            <a:endParaRPr lang="en-US" sz="2600" dirty="0"/>
          </a:p>
        </p:txBody>
      </p:sp>
      <p:sp>
        <p:nvSpPr>
          <p:cNvPr id="13" name="Text 10"/>
          <p:cNvSpPr/>
          <p:nvPr/>
        </p:nvSpPr>
        <p:spPr>
          <a:xfrm>
            <a:off x="2314932" y="4378762"/>
            <a:ext cx="2887385" cy="34444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Improved Accessibility</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EHRs allow healthcare providers to access patient information securely and efficiently.</a:t>
            </a:r>
            <a:endParaRPr lang="en-US" sz="1700" dirty="0"/>
          </a:p>
        </p:txBody>
      </p:sp>
      <p:sp>
        <p:nvSpPr>
          <p:cNvPr id="15" name="Shape 12"/>
          <p:cNvSpPr/>
          <p:nvPr/>
        </p:nvSpPr>
        <p:spPr>
          <a:xfrm>
            <a:off x="1319808" y="6482596"/>
            <a:ext cx="771644" cy="30480"/>
          </a:xfrm>
          <a:prstGeom prst="roundRect">
            <a:avLst>
              <a:gd name="adj" fmla="val 303837"/>
            </a:avLst>
          </a:prstGeom>
          <a:solidFill>
            <a:srgbClr val="BDB8DF"/>
          </a:solidFill>
          <a:ln/>
        </p:spPr>
      </p:sp>
      <p:sp>
        <p:nvSpPr>
          <p:cNvPr id="16" name="Shape 13"/>
          <p:cNvSpPr/>
          <p:nvPr/>
        </p:nvSpPr>
        <p:spPr>
          <a:xfrm>
            <a:off x="854273" y="6249829"/>
            <a:ext cx="496014" cy="496014"/>
          </a:xfrm>
          <a:prstGeom prst="roundRect">
            <a:avLst>
              <a:gd name="adj" fmla="val 18671"/>
            </a:avLst>
          </a:prstGeom>
          <a:solidFill>
            <a:srgbClr val="E9E6FA"/>
          </a:solidFill>
          <a:ln w="7620">
            <a:solidFill>
              <a:srgbClr val="BDB8DF"/>
            </a:solidFill>
            <a:prstDash val="solid"/>
          </a:ln>
        </p:spPr>
      </p:sp>
      <p:sp>
        <p:nvSpPr>
          <p:cNvPr id="17" name="Text 14"/>
          <p:cNvSpPr/>
          <p:nvPr/>
        </p:nvSpPr>
        <p:spPr>
          <a:xfrm>
            <a:off x="1008102" y="6332458"/>
            <a:ext cx="188238" cy="330756"/>
          </a:xfrm>
          <a:prstGeom prst="rect">
            <a:avLst/>
          </a:prstGeom>
          <a:noFill/>
          <a:ln/>
        </p:spPr>
        <p:txBody>
          <a:bodyPr wrap="none" lIns="0" tIns="0" rIns="0" bIns="0" rtlCol="0" anchor="t"/>
          <a:lstStyle/>
          <a:p>
            <a:pPr marL="0" indent="0" algn="ctr">
              <a:lnSpc>
                <a:spcPts val="2600"/>
              </a:lnSpc>
              <a:buNone/>
            </a:pPr>
            <a:r>
              <a:rPr lang="en-US" sz="2600" b="1" dirty="0">
                <a:solidFill>
                  <a:srgbClr val="2A2742"/>
                </a:solidFill>
                <a:latin typeface="Outfit Extra Bold" pitchFamily="34" charset="0"/>
                <a:ea typeface="Outfit Extra Bold" pitchFamily="34" charset="-122"/>
                <a:cs typeface="Outfit Extra Bold" pitchFamily="34" charset="-120"/>
              </a:rPr>
              <a:t>3</a:t>
            </a:r>
            <a:endParaRPr lang="en-US" sz="2600" dirty="0"/>
          </a:p>
        </p:txBody>
      </p:sp>
      <p:sp>
        <p:nvSpPr>
          <p:cNvPr id="18" name="Text 15"/>
          <p:cNvSpPr/>
          <p:nvPr/>
        </p:nvSpPr>
        <p:spPr>
          <a:xfrm>
            <a:off x="2314932" y="6222206"/>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Data-Driven Insights</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Analytics uncover patterns and trends to support clinical decision-making and population health management.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39960"/>
            <a:ext cx="10813971"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Robotic Surgeries and Precision Medicine</a:t>
            </a:r>
            <a:endParaRPr lang="en-US" sz="4450" dirty="0">
              <a:latin typeface="Mongolian Baiti" panose="03000500000000000000" pitchFamily="66" charset="0"/>
              <a:cs typeface="Mongolian Baiti" panose="03000500000000000000" pitchFamily="66" charset="0"/>
            </a:endParaRPr>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Robotic Surgeries</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Robotic systems enhance surgical precision, reduce patient trauma, and improve recovery times.</a:t>
            </a:r>
            <a:endParaRPr lang="en-US" sz="1750" dirty="0"/>
          </a:p>
        </p:txBody>
      </p:sp>
      <p:sp>
        <p:nvSpPr>
          <p:cNvPr id="5" name="Text 3"/>
          <p:cNvSpPr/>
          <p:nvPr/>
        </p:nvSpPr>
        <p:spPr>
          <a:xfrm>
            <a:off x="5332928" y="3815715"/>
            <a:ext cx="3294459"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Personalized Treatments</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Genomic sequencing and biomarker analysis enable tailored therapies for individual patients.</a:t>
            </a:r>
            <a:endParaRPr lang="en-US" sz="1750" dirty="0"/>
          </a:p>
        </p:txBody>
      </p:sp>
      <p:sp>
        <p:nvSpPr>
          <p:cNvPr id="7" name="Text 5"/>
          <p:cNvSpPr/>
          <p:nvPr/>
        </p:nvSpPr>
        <p:spPr>
          <a:xfrm>
            <a:off x="9872067" y="3815715"/>
            <a:ext cx="3086814"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Targeted Drug Delivery</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Nanotech-based drug delivery systems can target specific cells or tissues, minimizing side effects.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1268"/>
            <a:ext cx="12197358"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Blockchain Technology for Secure Health Data</a:t>
            </a:r>
            <a:endParaRPr lang="en-US" sz="4450" dirty="0">
              <a:latin typeface="Mongolian Baiti" panose="03000500000000000000" pitchFamily="66" charset="0"/>
              <a:cs typeface="Mongolian Baiti" panose="03000500000000000000" pitchFamily="66" charset="0"/>
            </a:endParaRPr>
          </a:p>
        </p:txBody>
      </p:sp>
      <p:pic>
        <p:nvPicPr>
          <p:cNvPr id="4" name="Image 1" descr="preencoded.png"/>
          <p:cNvPicPr>
            <a:picLocks noChangeAspect="1"/>
          </p:cNvPicPr>
          <p:nvPr/>
        </p:nvPicPr>
        <p:blipFill>
          <a:blip r:embed="rId4"/>
          <a:stretch>
            <a:fillRect/>
          </a:stretch>
        </p:blipFill>
        <p:spPr>
          <a:xfrm>
            <a:off x="793790" y="4530209"/>
            <a:ext cx="4347567" cy="907256"/>
          </a:xfrm>
          <a:prstGeom prst="rect">
            <a:avLst/>
          </a:prstGeom>
        </p:spPr>
      </p:pic>
      <p:sp>
        <p:nvSpPr>
          <p:cNvPr id="5" name="Text 1"/>
          <p:cNvSpPr/>
          <p:nvPr/>
        </p:nvSpPr>
        <p:spPr>
          <a:xfrm>
            <a:off x="1020604" y="57776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Enhanced Security</a:t>
            </a:r>
            <a:endParaRPr lang="en-US" sz="2200" dirty="0"/>
          </a:p>
        </p:txBody>
      </p:sp>
      <p:sp>
        <p:nvSpPr>
          <p:cNvPr id="6" name="Text 2"/>
          <p:cNvSpPr/>
          <p:nvPr/>
        </p:nvSpPr>
        <p:spPr>
          <a:xfrm>
            <a:off x="1020604"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Blockchain's decentralized, tamper-resistant nature protects sensitive patient data.</a:t>
            </a:r>
            <a:endParaRPr lang="en-US" sz="1750" dirty="0"/>
          </a:p>
        </p:txBody>
      </p:sp>
      <p:pic>
        <p:nvPicPr>
          <p:cNvPr id="7" name="Image 2" descr="preencoded.png"/>
          <p:cNvPicPr>
            <a:picLocks noChangeAspect="1"/>
          </p:cNvPicPr>
          <p:nvPr/>
        </p:nvPicPr>
        <p:blipFill>
          <a:blip r:embed="rId5"/>
          <a:stretch>
            <a:fillRect/>
          </a:stretch>
        </p:blipFill>
        <p:spPr>
          <a:xfrm>
            <a:off x="5141357" y="4530209"/>
            <a:ext cx="4347567" cy="907256"/>
          </a:xfrm>
          <a:prstGeom prst="rect">
            <a:avLst/>
          </a:prstGeom>
        </p:spPr>
      </p:pic>
      <p:sp>
        <p:nvSpPr>
          <p:cNvPr id="8" name="Text 3"/>
          <p:cNvSpPr/>
          <p:nvPr/>
        </p:nvSpPr>
        <p:spPr>
          <a:xfrm>
            <a:off x="5368171" y="57776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Interoperability</a:t>
            </a:r>
            <a:endParaRPr lang="en-US" sz="2200" dirty="0"/>
          </a:p>
        </p:txBody>
      </p:sp>
      <p:sp>
        <p:nvSpPr>
          <p:cNvPr id="9" name="Text 4"/>
          <p:cNvSpPr/>
          <p:nvPr/>
        </p:nvSpPr>
        <p:spPr>
          <a:xfrm>
            <a:off x="5368171"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Blockchain facilitates secure sharing of health information across different systems and providers.</a:t>
            </a:r>
            <a:endParaRPr lang="en-US" sz="1750" dirty="0"/>
          </a:p>
        </p:txBody>
      </p:sp>
      <p:pic>
        <p:nvPicPr>
          <p:cNvPr id="10" name="Image 3" descr="preencoded.png"/>
          <p:cNvPicPr>
            <a:picLocks noChangeAspect="1"/>
          </p:cNvPicPr>
          <p:nvPr/>
        </p:nvPicPr>
        <p:blipFill>
          <a:blip r:embed="rId6"/>
          <a:stretch>
            <a:fillRect/>
          </a:stretch>
        </p:blipFill>
        <p:spPr>
          <a:xfrm>
            <a:off x="9488924" y="4530209"/>
            <a:ext cx="4347567" cy="907256"/>
          </a:xfrm>
          <a:prstGeom prst="rect">
            <a:avLst/>
          </a:prstGeom>
        </p:spPr>
      </p:pic>
      <p:sp>
        <p:nvSpPr>
          <p:cNvPr id="11" name="Text 5"/>
          <p:cNvSpPr/>
          <p:nvPr/>
        </p:nvSpPr>
        <p:spPr>
          <a:xfrm>
            <a:off x="9715738" y="5777627"/>
            <a:ext cx="2979420"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Patient Empowerment</a:t>
            </a:r>
            <a:endParaRPr lang="en-US" sz="2200" dirty="0"/>
          </a:p>
        </p:txBody>
      </p:sp>
      <p:sp>
        <p:nvSpPr>
          <p:cNvPr id="12" name="Text 6"/>
          <p:cNvSpPr/>
          <p:nvPr/>
        </p:nvSpPr>
        <p:spPr>
          <a:xfrm>
            <a:off x="9715738" y="6268045"/>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Patients can control access to their own medical records using blockchain technology.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54968"/>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Mongolian Baiti" panose="03000500000000000000" pitchFamily="66" charset="0"/>
                <a:ea typeface="Outfit Extra Bold" pitchFamily="34" charset="-122"/>
                <a:cs typeface="Mongolian Baiti" panose="03000500000000000000" pitchFamily="66" charset="0"/>
              </a:rPr>
              <a:t>Ethical Considerations and Regulatory Challenges</a:t>
            </a:r>
            <a:endParaRPr lang="en-US" sz="4450" dirty="0">
              <a:latin typeface="Mongolian Baiti" panose="03000500000000000000" pitchFamily="66" charset="0"/>
              <a:cs typeface="Mongolian Baiti" panose="03000500000000000000" pitchFamily="66" charset="0"/>
            </a:endParaRPr>
          </a:p>
        </p:txBody>
      </p:sp>
      <p:sp>
        <p:nvSpPr>
          <p:cNvPr id="4" name="Shape 1"/>
          <p:cNvSpPr/>
          <p:nvPr/>
        </p:nvSpPr>
        <p:spPr>
          <a:xfrm>
            <a:off x="793790" y="5567839"/>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5652849"/>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5567839"/>
            <a:ext cx="3459242"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Privacy and Data Governance</a:t>
            </a:r>
            <a:endParaRPr lang="en-US" sz="2200" dirty="0"/>
          </a:p>
        </p:txBody>
      </p:sp>
      <p:sp>
        <p:nvSpPr>
          <p:cNvPr id="7" name="Text 4"/>
          <p:cNvSpPr/>
          <p:nvPr/>
        </p:nvSpPr>
        <p:spPr>
          <a:xfrm>
            <a:off x="1530906" y="641258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Stringent policies and safeguards are needed to protect patient privacy and data rights.</a:t>
            </a:r>
            <a:endParaRPr lang="en-US" sz="1750" dirty="0"/>
          </a:p>
        </p:txBody>
      </p:sp>
      <p:sp>
        <p:nvSpPr>
          <p:cNvPr id="8" name="Shape 5"/>
          <p:cNvSpPr/>
          <p:nvPr/>
        </p:nvSpPr>
        <p:spPr>
          <a:xfrm>
            <a:off x="5216962" y="5567839"/>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5374124" y="5652849"/>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954078" y="55678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Bias and Equity</a:t>
            </a:r>
            <a:endParaRPr lang="en-US" sz="2200" dirty="0"/>
          </a:p>
        </p:txBody>
      </p:sp>
      <p:sp>
        <p:nvSpPr>
          <p:cNvPr id="11" name="Text 8"/>
          <p:cNvSpPr/>
          <p:nvPr/>
        </p:nvSpPr>
        <p:spPr>
          <a:xfrm>
            <a:off x="5954078" y="605825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Healthcare technologies must be designed to avoid perpetuating societal biases and ensuring equitable access.</a:t>
            </a:r>
            <a:endParaRPr lang="en-US" sz="1750" dirty="0"/>
          </a:p>
        </p:txBody>
      </p:sp>
      <p:sp>
        <p:nvSpPr>
          <p:cNvPr id="12" name="Shape 9"/>
          <p:cNvSpPr/>
          <p:nvPr/>
        </p:nvSpPr>
        <p:spPr>
          <a:xfrm>
            <a:off x="9640133" y="5567839"/>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9798487" y="5652849"/>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0377249" y="55678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Regulatory Oversight</a:t>
            </a:r>
            <a:endParaRPr lang="en-US" sz="2200" dirty="0"/>
          </a:p>
        </p:txBody>
      </p:sp>
      <p:sp>
        <p:nvSpPr>
          <p:cNvPr id="15" name="Text 12"/>
          <p:cNvSpPr/>
          <p:nvPr/>
        </p:nvSpPr>
        <p:spPr>
          <a:xfrm>
            <a:off x="10377249" y="605825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Governments and regulatory bodies must keep pace with the rapid evolution of healthcare technology.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564</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Arimo</vt:lpstr>
      <vt:lpstr>Arial</vt:lpstr>
      <vt:lpstr>Outfit Extra Bold</vt:lpstr>
      <vt:lpstr>Arimo Bold</vt:lpstr>
      <vt:lpstr>Mongolian Baiti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Mibin Benny</cp:lastModifiedBy>
  <cp:revision>2</cp:revision>
  <dcterms:created xsi:type="dcterms:W3CDTF">2024-11-07T15:06:18Z</dcterms:created>
  <dcterms:modified xsi:type="dcterms:W3CDTF">2024-11-07T15:30:30Z</dcterms:modified>
</cp:coreProperties>
</file>